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13"/>
  </p:notesMasterIdLst>
  <p:handoutMasterIdLst>
    <p:handoutMasterId r:id="rId14"/>
  </p:handoutMasterIdLst>
  <p:sldIdLst>
    <p:sldId id="332" r:id="rId2"/>
    <p:sldId id="555" r:id="rId3"/>
    <p:sldId id="469" r:id="rId4"/>
    <p:sldId id="470" r:id="rId5"/>
    <p:sldId id="553" r:id="rId6"/>
    <p:sldId id="547" r:id="rId7"/>
    <p:sldId id="552" r:id="rId8"/>
    <p:sldId id="556" r:id="rId9"/>
    <p:sldId id="462" r:id="rId10"/>
    <p:sldId id="463" r:id="rId11"/>
    <p:sldId id="557" r:id="rId12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5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uno Silva" initials="NPS" lastIdx="5" clrIdx="0"/>
  <p:cmAuthor id="1" name="Paulo Gandra Sousa" initials="PGS" lastIdx="1" clrIdx="1"/>
  <p:cmAuthor id="2" name="Paulo G Sousa" initials="PGS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79630" autoAdjust="0"/>
  </p:normalViewPr>
  <p:slideViewPr>
    <p:cSldViewPr>
      <p:cViewPr varScale="1">
        <p:scale>
          <a:sx n="85" d="100"/>
          <a:sy n="85" d="100"/>
        </p:scale>
        <p:origin x="1286" y="72"/>
      </p:cViewPr>
      <p:guideLst>
        <p:guide orient="horz" pos="2160"/>
        <p:guide pos="6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309697A-9AFF-4AA6-AB13-574D2C774B3C}" type="datetimeFigureOut">
              <a:rPr lang="en-US" smtClean="0"/>
              <a:pPr/>
              <a:t>4/26/2020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34693A9-8A51-42CC-AD00-632DC7FC933E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75718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31EF159-BA61-4DFF-9049-5F3B6156B3F7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5F18870-2716-4BF4-A1E7-703E3966A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41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8870-2716-4BF4-A1E7-703E3966AB0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096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8870-2716-4BF4-A1E7-703E3966AB0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70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8870-2716-4BF4-A1E7-703E3966AB0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30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altLang="pt-PT" dirty="0"/>
              <a:t>Qualquer método que espere um objeto de um tipo A deve poder trabalhar com qualquer objeto derivado de A</a:t>
            </a:r>
          </a:p>
          <a:p>
            <a:endParaRPr lang="pt-PT" altLang="pt-PT" dirty="0"/>
          </a:p>
          <a:p>
            <a:r>
              <a:rPr lang="pt-PT" altLang="pt-PT" dirty="0"/>
              <a:t>Classes derivadas devem cumprir o mesmo contrato (sem alterações semânticas) da classe base</a:t>
            </a:r>
          </a:p>
          <a:p>
            <a:endParaRPr lang="pt-PT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Padrões e Arquitecturas de Aplicações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(C) ISEP.net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2FE7-5FD9-4063-87F4-F075F0079040}" type="slidenum">
              <a:rPr lang="en-US" altLang="pt-PT" smtClean="0">
                <a:solidFill>
                  <a:srgbClr val="000000"/>
                </a:solidFill>
              </a:rPr>
              <a:pPr/>
              <a:t>5</a:t>
            </a:fld>
            <a:endParaRPr lang="en-US" altLang="pt-P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658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8A0AA6-4514-4FEC-9B56-829EEE115E5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49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8A0AA6-4514-4FEC-9B56-829EEE115E5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95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8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D1638-4B3D-4287-ABC1-13CE31EC3C9A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66021-4900-4EA2-91A1-192A0E7109E1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8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264B8-D309-4DAF-A03F-07D9B3BFAAAC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5E68-E301-4296-BC44-765983D21DA0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8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363E-9907-429F-A09A-A639F91EDBA0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65A7C-A9A9-42EF-99E7-8B96F932E7E0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16EC-9BB9-4CFF-ACC2-EC5A092F91FA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9EBC-0DF9-4034-9803-9C989FD28076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2ACE-02CD-4777-BBBF-BA17D77D400F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683C-011E-44A7-9A87-039378BF02A4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F9A0791D-688F-4625-98BF-0CFEC9859C08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8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1945F90-2F4D-4D80-8E78-EE4154F64C55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16D27FEB-1A7F-4D9F-9B0F-68A76689717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Princípios de Design OO: Extensão &amp; modificação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/>
              <a:t>EAPLI</a:t>
            </a:r>
            <a:endParaRPr lang="pt-PT" dirty="0"/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661834" y="4581128"/>
            <a:ext cx="8077200" cy="1499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>
            <a:lvl1pPr marL="0" indent="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None/>
              <a:defRPr kumimoji="0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None/>
              <a:defRPr kumimoji="0"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None/>
              <a:defRPr kumimoji="0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pt-PT"/>
              <a:t>Paulo Gandra de Sousa</a:t>
            </a:r>
          </a:p>
          <a:p>
            <a:r>
              <a:rPr lang="pt-PT"/>
              <a:t>pag@isep.ipp.pt</a:t>
            </a:r>
            <a:endParaRPr lang="pt-PT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89"/>
    </mc:Choice>
    <mc:Fallback>
      <p:transition spd="slow" advTm="7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Strategy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715200" cy="4873625"/>
          </a:xfrm>
        </p:spPr>
        <p:txBody>
          <a:bodyPr>
            <a:normAutofit/>
          </a:bodyPr>
          <a:lstStyle/>
          <a:p>
            <a:pPr eaLnBrk="1" hangingPunct="1"/>
            <a:r>
              <a:rPr lang="pt-PT" sz="2800" dirty="0"/>
              <a:t>Definir uma família de algoritmos, encapsular cada um deles, e torná-los permutáveis.</a:t>
            </a:r>
          </a:p>
          <a:p>
            <a:pPr eaLnBrk="1" hangingPunct="1"/>
            <a:r>
              <a:rPr lang="pt-PT" sz="2800" dirty="0" err="1"/>
              <a:t>Strategy</a:t>
            </a:r>
            <a:r>
              <a:rPr lang="pt-PT" sz="2800" dirty="0"/>
              <a:t> permite que o algoritmo varie independentemente dos clientes que o usam.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BE5E94-92D4-4AD2-A5F6-065FE870CD40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pic>
        <p:nvPicPr>
          <p:cNvPr id="43013" name="Picture 4" descr="strategy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91680" y="3569618"/>
            <a:ext cx="6337300" cy="237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4" name="Text Box 5"/>
          <p:cNvSpPr txBox="1">
            <a:spLocks noChangeArrowheads="1"/>
          </p:cNvSpPr>
          <p:nvPr/>
        </p:nvSpPr>
        <p:spPr bwMode="auto">
          <a:xfrm>
            <a:off x="2051050" y="6261100"/>
            <a:ext cx="7056438" cy="336550"/>
          </a:xfrm>
          <a:prstGeom prst="rect">
            <a:avLst/>
          </a:prstGeom>
          <a:noFill/>
          <a:ln w="38100">
            <a:noFill/>
            <a:miter lim="800000"/>
            <a:headEnd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/>
              <a:t>fonte</a:t>
            </a:r>
            <a:r>
              <a:rPr lang="en-US" sz="1600"/>
              <a:t>: Design Patterns: Elements of Reusable Object-Oriented Software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41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777"/>
    </mc:Choice>
    <mc:Fallback>
      <p:transition spd="slow" advTm="262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Exemplo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90650" y="2220912"/>
            <a:ext cx="6362700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7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412"/>
    </mc:Choice>
    <mc:Fallback>
      <p:transition spd="slow" advTm="100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Como preparar o código para modificação?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Substituição de comportamentos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16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86"/>
    </mc:Choice>
    <mc:Fallback>
      <p:transition spd="slow" advTm="14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b="1" dirty="0"/>
              <a:t>Problema:</a:t>
            </a:r>
            <a:r>
              <a:rPr lang="pt-PT" dirty="0"/>
              <a:t> </a:t>
            </a:r>
          </a:p>
          <a:p>
            <a:pPr lvl="1"/>
            <a:r>
              <a:rPr lang="pt-PT" dirty="0"/>
              <a:t>Como tratar alternativas baseadas em tipos (classes)? Como construir componentes de software substituíveis?</a:t>
            </a:r>
          </a:p>
          <a:p>
            <a:r>
              <a:rPr lang="pt-PT" b="1" dirty="0"/>
              <a:t>Solução: </a:t>
            </a:r>
          </a:p>
          <a:p>
            <a:pPr lvl="1"/>
            <a:r>
              <a:rPr lang="pt-PT" dirty="0"/>
              <a:t>quando alternativas ou comportamento relacionados variam em função do tipo, deve-se utilizar operações polimórficas.</a:t>
            </a:r>
          </a:p>
          <a:p>
            <a:endParaRPr lang="pt-P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7500938" y="214313"/>
            <a:ext cx="1439862" cy="576262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 type="none" w="sm" len="sm"/>
          </a:ln>
        </p:spPr>
        <p:txBody>
          <a:bodyPr wrap="none" anchor="ctr"/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GRASP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22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96"/>
    </mc:Choice>
    <mc:Fallback>
      <p:transition spd="slow" advTm="32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cd-mono-landed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864" y="2564904"/>
            <a:ext cx="8229600" cy="37179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Onde aplicar o polimorfismo no Monopólio?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Explosion 1 6"/>
          <p:cNvSpPr/>
          <p:nvPr/>
        </p:nvSpPr>
        <p:spPr>
          <a:xfrm>
            <a:off x="4078088" y="2924944"/>
            <a:ext cx="1409328" cy="504056"/>
          </a:xfrm>
          <a:prstGeom prst="irregularSeal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xplosion 1 7"/>
          <p:cNvSpPr/>
          <p:nvPr/>
        </p:nvSpPr>
        <p:spPr>
          <a:xfrm>
            <a:off x="4633664" y="3501008"/>
            <a:ext cx="1357808" cy="648072"/>
          </a:xfrm>
          <a:prstGeom prst="irregularSeal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93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418"/>
    </mc:Choice>
    <mc:Fallback>
      <p:transition spd="slow" advTm="185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Liskov Substitution Principle</a:t>
            </a:r>
            <a:endParaRPr lang="pt-PT" dirty="0"/>
          </a:p>
        </p:txBody>
      </p:sp>
      <p:sp>
        <p:nvSpPr>
          <p:cNvPr id="1945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pt-PT" i="1" dirty="0"/>
              <a:t>Subclasses should be substitutable for their base classes.</a:t>
            </a:r>
            <a:endParaRPr lang="pt-PT" altLang="pt-PT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3B3F99B-14A1-4AD2-8F51-AE769EA83EB2}" type="slidenum">
              <a:rPr lang="en-US" altLang="pt-PT" smtClean="0">
                <a:solidFill>
                  <a:prstClr val="black"/>
                </a:solidFill>
              </a:rPr>
              <a:pPr/>
              <a:t>5</a:t>
            </a:fld>
            <a:endParaRPr lang="en-US" altLang="pt-PT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27984" y="3673135"/>
            <a:ext cx="4104829" cy="234815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PT" sz="2400" u="sng" dirty="0" err="1">
                <a:solidFill>
                  <a:srgbClr val="FF0000"/>
                </a:solidFill>
                <a:latin typeface="Stencil" panose="040409050D0802020404" pitchFamily="82" charset="0"/>
              </a:rPr>
              <a:t>The</a:t>
            </a:r>
            <a:r>
              <a:rPr lang="pt-PT" sz="2400" u="sng" dirty="0">
                <a:solidFill>
                  <a:srgbClr val="FF0000"/>
                </a:solidFill>
                <a:latin typeface="Stencil" panose="040409050D0802020404" pitchFamily="82" charset="0"/>
              </a:rPr>
              <a:t> </a:t>
            </a:r>
            <a:r>
              <a:rPr lang="pt-PT" sz="2400" u="sng" dirty="0" err="1">
                <a:solidFill>
                  <a:srgbClr val="FF0000"/>
                </a:solidFill>
                <a:latin typeface="Stencil" panose="040409050D0802020404" pitchFamily="82" charset="0"/>
              </a:rPr>
              <a:t>implication</a:t>
            </a:r>
            <a:r>
              <a:rPr lang="pt-PT" sz="2400" u="sng" dirty="0">
                <a:solidFill>
                  <a:srgbClr val="FF0000"/>
                </a:solidFill>
                <a:latin typeface="Stencil" panose="040409050D0802020404" pitchFamily="82" charset="0"/>
              </a:rPr>
              <a:t> </a:t>
            </a:r>
            <a:r>
              <a:rPr lang="pt-PT" sz="2400" u="sng" dirty="0" err="1">
                <a:solidFill>
                  <a:srgbClr val="FF0000"/>
                </a:solidFill>
                <a:latin typeface="Stencil" panose="040409050D0802020404" pitchFamily="82" charset="0"/>
              </a:rPr>
              <a:t>is</a:t>
            </a:r>
            <a:r>
              <a:rPr lang="pt-PT" sz="2400" u="sng" dirty="0">
                <a:solidFill>
                  <a:srgbClr val="FF0000"/>
                </a:solidFill>
                <a:latin typeface="Stencil" panose="040409050D0802020404" pitchFamily="82" charset="0"/>
              </a:rPr>
              <a:t>:</a:t>
            </a:r>
          </a:p>
          <a:p>
            <a:pPr algn="ctr" fontAlgn="base">
              <a:spcBef>
                <a:spcPts val="1200"/>
              </a:spcBef>
              <a:spcAft>
                <a:spcPct val="0"/>
              </a:spcAft>
            </a:pPr>
            <a:r>
              <a:rPr lang="en-US" altLang="pt-PT" sz="2400" i="1" dirty="0">
                <a:solidFill>
                  <a:prstClr val="black"/>
                </a:solidFill>
              </a:rPr>
              <a:t>Subclasses </a:t>
            </a:r>
            <a:r>
              <a:rPr lang="en-US" altLang="pt-PT" sz="2400" b="1" i="1" dirty="0">
                <a:solidFill>
                  <a:prstClr val="black"/>
                </a:solidFill>
              </a:rPr>
              <a:t>must </a:t>
            </a:r>
            <a:r>
              <a:rPr lang="en-US" altLang="pt-PT" sz="2400" i="1" dirty="0">
                <a:solidFill>
                  <a:prstClr val="black"/>
                </a:solidFill>
              </a:rPr>
              <a:t>abide the </a:t>
            </a:r>
            <a:r>
              <a:rPr lang="en-US" altLang="pt-PT" sz="2400" b="1" i="1" dirty="0">
                <a:solidFill>
                  <a:prstClr val="black"/>
                </a:solidFill>
              </a:rPr>
              <a:t>same contract and invariants </a:t>
            </a:r>
            <a:r>
              <a:rPr lang="en-US" altLang="pt-PT" sz="2400" i="1" dirty="0">
                <a:solidFill>
                  <a:prstClr val="black"/>
                </a:solidFill>
              </a:rPr>
              <a:t>of the base class, </a:t>
            </a:r>
            <a:r>
              <a:rPr lang="en-US" altLang="pt-PT" sz="2400" b="1" i="1" dirty="0">
                <a:solidFill>
                  <a:prstClr val="black"/>
                </a:solidFill>
              </a:rPr>
              <a:t>without semantic changes</a:t>
            </a:r>
            <a:r>
              <a:rPr lang="en-US" altLang="pt-PT" sz="2400" i="1" dirty="0">
                <a:solidFill>
                  <a:prstClr val="black"/>
                </a:solidFill>
              </a:rPr>
              <a:t>.</a:t>
            </a:r>
            <a:endParaRPr lang="en-GB" sz="2400" dirty="0">
              <a:solidFill>
                <a:srgbClr val="70AD47">
                  <a:lumMod val="50000"/>
                </a:srgbClr>
              </a:solidFill>
              <a:latin typeface="Stencil" panose="040409050D0802020404" pitchFamily="82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1447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313"/>
    </mc:Choice>
    <mc:Fallback>
      <p:transition spd="slow" advTm="245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Template</a:t>
            </a:r>
            <a:r>
              <a:rPr lang="pt-PT" dirty="0"/>
              <a:t> </a:t>
            </a:r>
            <a:r>
              <a:rPr lang="pt-PT" dirty="0" err="1"/>
              <a:t>Method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Problem</a:t>
            </a:r>
            <a:endParaRPr lang="pt-PT" dirty="0"/>
          </a:p>
          <a:p>
            <a:pPr lvl="1"/>
            <a:r>
              <a:rPr lang="pt-PT" dirty="0" err="1"/>
              <a:t>How</a:t>
            </a:r>
            <a:r>
              <a:rPr lang="pt-PT" dirty="0"/>
              <a:t> to define a general </a:t>
            </a:r>
            <a:r>
              <a:rPr lang="pt-PT" dirty="0" err="1"/>
              <a:t>algorithm</a:t>
            </a:r>
            <a:r>
              <a:rPr lang="pt-PT" dirty="0"/>
              <a:t> </a:t>
            </a:r>
            <a:r>
              <a:rPr lang="pt-PT" dirty="0" err="1"/>
              <a:t>allowing</a:t>
            </a:r>
            <a:r>
              <a:rPr lang="pt-PT" dirty="0"/>
              <a:t> for </a:t>
            </a:r>
            <a:r>
              <a:rPr lang="pt-PT" dirty="0" err="1"/>
              <a:t>specific</a:t>
            </a:r>
            <a:r>
              <a:rPr lang="pt-PT" dirty="0"/>
              <a:t> steps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defined</a:t>
            </a:r>
            <a:r>
              <a:rPr lang="pt-PT" dirty="0"/>
              <a:t> later </a:t>
            </a:r>
            <a:r>
              <a:rPr lang="pt-PT" dirty="0" err="1"/>
              <a:t>on</a:t>
            </a:r>
            <a:r>
              <a:rPr lang="pt-PT" dirty="0"/>
              <a:t>?</a:t>
            </a:r>
          </a:p>
          <a:p>
            <a:pPr lvl="1"/>
            <a:endParaRPr lang="pt-PT" dirty="0"/>
          </a:p>
          <a:p>
            <a:r>
              <a:rPr lang="pt-PT" dirty="0" err="1"/>
              <a:t>Solution</a:t>
            </a:r>
            <a:endParaRPr lang="pt-PT" dirty="0"/>
          </a:p>
          <a:p>
            <a:pPr lvl="1"/>
            <a:r>
              <a:rPr lang="pt-PT" dirty="0"/>
              <a:t>Define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algorithm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a base </a:t>
            </a:r>
            <a:r>
              <a:rPr lang="pt-PT" dirty="0" err="1"/>
              <a:t>class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abstract</a:t>
            </a:r>
            <a:r>
              <a:rPr lang="pt-PT" dirty="0"/>
              <a:t> </a:t>
            </a:r>
            <a:r>
              <a:rPr lang="pt-PT" dirty="0" err="1"/>
              <a:t>methods</a:t>
            </a:r>
            <a:r>
              <a:rPr lang="pt-PT" dirty="0"/>
              <a:t> for </a:t>
            </a:r>
            <a:r>
              <a:rPr lang="pt-PT" dirty="0" err="1"/>
              <a:t>the</a:t>
            </a:r>
            <a:r>
              <a:rPr lang="pt-PT" dirty="0"/>
              <a:t> steps </a:t>
            </a:r>
            <a:r>
              <a:rPr lang="pt-PT" dirty="0" err="1"/>
              <a:t>you</a:t>
            </a:r>
            <a:r>
              <a:rPr lang="pt-PT" dirty="0"/>
              <a:t> </a:t>
            </a:r>
            <a:r>
              <a:rPr lang="pt-PT" dirty="0" err="1"/>
              <a:t>want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overridden</a:t>
            </a:r>
            <a:endParaRPr lang="pt-PT" dirty="0"/>
          </a:p>
          <a:p>
            <a:pPr lvl="1"/>
            <a:r>
              <a:rPr lang="pt-PT" dirty="0"/>
              <a:t>Define subclasses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implement</a:t>
            </a:r>
            <a:r>
              <a:rPr lang="pt-PT" dirty="0"/>
              <a:t> </a:t>
            </a:r>
            <a:r>
              <a:rPr lang="pt-PT" dirty="0" err="1"/>
              <a:t>those</a:t>
            </a:r>
            <a:r>
              <a:rPr lang="pt-PT" dirty="0"/>
              <a:t> steps</a:t>
            </a:r>
          </a:p>
          <a:p>
            <a:pPr lvl="1"/>
            <a:endParaRPr lang="pt-PT" dirty="0"/>
          </a:p>
          <a:p>
            <a:pPr lvl="1"/>
            <a:endParaRPr lang="en-GB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7500938" y="214313"/>
            <a:ext cx="1439862" cy="576262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 type="none" w="sm" len="sm"/>
          </a:ln>
        </p:spPr>
        <p:txBody>
          <a:bodyPr wrap="none" anchor="ctr"/>
          <a:lstStyle/>
          <a:p>
            <a:pPr algn="ctr"/>
            <a:r>
              <a:rPr lang="en-GB" b="1" dirty="0" err="1">
                <a:solidFill>
                  <a:schemeClr val="tx2"/>
                </a:solidFill>
              </a:rPr>
              <a:t>GoF</a:t>
            </a:r>
            <a:endParaRPr lang="en-GB" b="1" dirty="0">
              <a:solidFill>
                <a:schemeClr val="tx2"/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26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80"/>
    </mc:Choice>
    <mc:Fallback>
      <p:transition spd="slow" advTm="85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Template</a:t>
            </a:r>
            <a:r>
              <a:rPr lang="pt-PT" dirty="0"/>
              <a:t> </a:t>
            </a:r>
            <a:r>
              <a:rPr lang="pt-PT" dirty="0" err="1"/>
              <a:t>Method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i="1" dirty="0"/>
              <a:t>Define </a:t>
            </a:r>
            <a:r>
              <a:rPr lang="pt-PT" i="1" dirty="0" err="1"/>
              <a:t>an</a:t>
            </a:r>
            <a:r>
              <a:rPr lang="pt-PT" i="1" dirty="0"/>
              <a:t> </a:t>
            </a:r>
            <a:r>
              <a:rPr lang="pt-PT" i="1" dirty="0" err="1"/>
              <a:t>overall</a:t>
            </a:r>
            <a:r>
              <a:rPr lang="pt-PT" i="1" dirty="0"/>
              <a:t> </a:t>
            </a:r>
            <a:r>
              <a:rPr lang="pt-PT" i="1" dirty="0" err="1"/>
              <a:t>algorithm</a:t>
            </a:r>
            <a:r>
              <a:rPr lang="pt-PT" i="1" dirty="0"/>
              <a:t> </a:t>
            </a:r>
            <a:r>
              <a:rPr lang="pt-PT" i="1" dirty="0" err="1"/>
              <a:t>structure</a:t>
            </a:r>
            <a:r>
              <a:rPr lang="pt-PT" i="1" dirty="0"/>
              <a:t> </a:t>
            </a:r>
            <a:r>
              <a:rPr lang="pt-PT" i="1" dirty="0" err="1"/>
              <a:t>while</a:t>
            </a:r>
            <a:r>
              <a:rPr lang="pt-PT" i="1" dirty="0"/>
              <a:t> </a:t>
            </a:r>
            <a:r>
              <a:rPr lang="pt-PT" i="1" dirty="0" err="1"/>
              <a:t>allowing</a:t>
            </a:r>
            <a:r>
              <a:rPr lang="pt-PT" i="1" dirty="0"/>
              <a:t> for </a:t>
            </a:r>
            <a:r>
              <a:rPr lang="pt-PT" i="1" dirty="0" err="1"/>
              <a:t>certain</a:t>
            </a:r>
            <a:r>
              <a:rPr lang="pt-PT" i="1" dirty="0"/>
              <a:t> </a:t>
            </a:r>
            <a:r>
              <a:rPr lang="pt-PT" i="1" dirty="0" err="1"/>
              <a:t>operations</a:t>
            </a:r>
            <a:r>
              <a:rPr lang="pt-PT" i="1" dirty="0"/>
              <a:t> (steps) to </a:t>
            </a:r>
            <a:r>
              <a:rPr lang="pt-PT" i="1" dirty="0" err="1"/>
              <a:t>be</a:t>
            </a:r>
            <a:r>
              <a:rPr lang="pt-PT" i="1" dirty="0"/>
              <a:t> </a:t>
            </a:r>
            <a:r>
              <a:rPr lang="pt-PT" i="1" dirty="0" err="1"/>
              <a:t>tailored</a:t>
            </a:r>
            <a:r>
              <a:rPr lang="pt-PT" i="1" dirty="0"/>
              <a:t> for </a:t>
            </a:r>
            <a:r>
              <a:rPr lang="pt-PT" i="1" dirty="0" err="1"/>
              <a:t>concrete</a:t>
            </a:r>
            <a:r>
              <a:rPr lang="pt-PT" i="1" dirty="0"/>
              <a:t> cases</a:t>
            </a:r>
          </a:p>
          <a:p>
            <a:pPr lvl="1"/>
            <a:endParaRPr lang="en-GB" i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9330" name="Picture 2" descr="http://upload.wikimedia.org/wikipedia/commons/thumb/5/52/Template_Method_UML.svg/300px-Template_Method_UML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51065"/>
            <a:ext cx="4038600" cy="41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05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126"/>
    </mc:Choice>
    <mc:Fallback>
      <p:transition spd="slow" advTm="107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Exemplo </a:t>
            </a:r>
            <a:r>
              <a:rPr lang="pt-PT" dirty="0" err="1" smtClean="0"/>
              <a:t>eCafeteria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7FEB-1A7F-4D9F-9B0F-68A76689717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86025" y="2825750"/>
            <a:ext cx="4171950" cy="2524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36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537"/>
    </mc:Choice>
    <mc:Fallback>
      <p:transition spd="slow" advTm="121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PT"/>
              <a:t>Strategy</a:t>
            </a:r>
            <a:endParaRPr 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PT" dirty="0"/>
              <a:t>Problema: </a:t>
            </a:r>
          </a:p>
          <a:p>
            <a:pPr lvl="1" eaLnBrk="1" hangingPunct="1"/>
            <a:r>
              <a:rPr lang="pt-PT" dirty="0"/>
              <a:t>Permitir que o cliente escolha de muitas alternativas, complexas, sendo que não se deseja incluir código para todas.</a:t>
            </a:r>
          </a:p>
          <a:p>
            <a:pPr lvl="1" eaLnBrk="1" hangingPunct="1"/>
            <a:endParaRPr lang="pt-PT" dirty="0"/>
          </a:p>
          <a:p>
            <a:pPr eaLnBrk="1" hangingPunct="1"/>
            <a:r>
              <a:rPr lang="pt-PT" dirty="0"/>
              <a:t>Solução: </a:t>
            </a:r>
          </a:p>
          <a:p>
            <a:pPr lvl="1" eaLnBrk="1" hangingPunct="1"/>
            <a:r>
              <a:rPr lang="pt-PT" dirty="0"/>
              <a:t>Fazer muitas implementações da mesma interface, e permitir que o cliente seleccione uma e a devolva.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BE5E94-92D4-4AD2-A5F6-065FE870CD40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7500938" y="214313"/>
            <a:ext cx="1439862" cy="576262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 type="none" w="sm" len="sm"/>
          </a:ln>
        </p:spPr>
        <p:txBody>
          <a:bodyPr wrap="none" anchor="ctr"/>
          <a:lstStyle/>
          <a:p>
            <a:pPr algn="ctr"/>
            <a:r>
              <a:rPr lang="en-GB" b="1" dirty="0" err="1">
                <a:solidFill>
                  <a:schemeClr val="tx2"/>
                </a:solidFill>
              </a:rPr>
              <a:t>GoF</a:t>
            </a:r>
            <a:endParaRPr lang="en-GB" b="1" dirty="0">
              <a:solidFill>
                <a:schemeClr val="tx2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0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30"/>
    </mc:Choice>
    <mc:Fallback>
      <p:transition spd="slow" advTm="87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4.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 ISEP (Paulo Sousa)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 ISEP (Paulo Sousa)</Template>
  <TotalTime>13063</TotalTime>
  <Words>316</Words>
  <Application>Microsoft Office PowerPoint</Application>
  <PresentationFormat>On-screen Show (4:3)</PresentationFormat>
  <Paragraphs>65</Paragraphs>
  <Slides>11</Slides>
  <Notes>6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Corbel</vt:lpstr>
      <vt:lpstr>Stencil</vt:lpstr>
      <vt:lpstr>Wingdings</vt:lpstr>
      <vt:lpstr>Wingdings 2</vt:lpstr>
      <vt:lpstr>Wingdings 3</vt:lpstr>
      <vt:lpstr>my ISEP (Paulo Sousa)</vt:lpstr>
      <vt:lpstr>Princípios de Design OO: Extensão &amp; modificação</vt:lpstr>
      <vt:lpstr>Como preparar o código para modificação?</vt:lpstr>
      <vt:lpstr>Polymorphism</vt:lpstr>
      <vt:lpstr>Polymorphism</vt:lpstr>
      <vt:lpstr>Liskov Substitution Principle</vt:lpstr>
      <vt:lpstr>Template Method</vt:lpstr>
      <vt:lpstr>Template Method</vt:lpstr>
      <vt:lpstr>Exemplo eCafeteria</vt:lpstr>
      <vt:lpstr>Strategy</vt:lpstr>
      <vt:lpstr>Strategy</vt:lpstr>
      <vt:lpstr>Exemplo</vt:lpstr>
    </vt:vector>
  </TitlesOfParts>
  <Company>ISEP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Responsability Assignment Software Patterns</dc:title>
  <dc:creator>Paulo Gandra de Sousa</dc:creator>
  <cp:lastModifiedBy>Sousa Paulo</cp:lastModifiedBy>
  <cp:revision>518</cp:revision>
  <cp:lastPrinted>2012-03-12T14:44:00Z</cp:lastPrinted>
  <dcterms:created xsi:type="dcterms:W3CDTF">2009-02-18T16:11:40Z</dcterms:created>
  <dcterms:modified xsi:type="dcterms:W3CDTF">2020-04-26T10:39:32Z</dcterms:modified>
</cp:coreProperties>
</file>